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1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CDE143B-FB72-50E4-300A-A574A04641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FC38DD4-2CC7-083B-D5C0-85A22395AD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532-8364-414F-91E8-CAFD9665E2B0}" type="datetimeFigureOut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A1162CC-AAC8-F379-32BA-FFF955E397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11E35F-B5F2-E2C6-9251-2FA409FC8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1764C-3428-46D9-BF36-8684A0391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5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4670-68F7-4D8C-A477-F34AB257DC72}" type="datetimeFigureOut">
              <a:rPr kumimoji="1" lang="ja-JP" altLang="en-US" smtClean="0"/>
              <a:t>2022/11/11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4C9B-F6FF-4482-8155-2726B304B7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2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0CC0F-669D-4B01-B0E1-E4B7304BF17B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8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961C-B7EF-4767-924B-EB3054F9F24D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8E0E-3322-46AE-BA3C-02F97C1B744A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0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BC39-E77E-465C-A3A7-9CB02B0FC285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7975-E215-4157-828F-CE35A1749A1A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C943-D89B-407E-B990-92B3649AFABF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7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8861-0ECB-4878-914A-66E4DA03A7DB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1D08-9905-4074-B69B-C0CB9007681A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4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01F-B934-44B6-BEEE-09602488479B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1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1A921979-FA40-45CF-9E7C-A91A60FF8508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3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6782F-3B6D-494D-BBBC-67A89C6A45EC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5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900" spc="100">
                <a:solidFill>
                  <a:srgbClr val="FFFFFF"/>
                </a:solidFill>
              </a:defRPr>
            </a:lvl1pPr>
          </a:lstStyle>
          <a:p>
            <a:fld id="{531A9E81-B6AC-408F-8419-B12640E768C3}" type="datetime1">
              <a:rPr lang="en-US" altLang="ja-JP" smtClean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none" spc="1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50" spc="1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8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 spc="13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 spc="13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 spc="13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 spc="13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 spc="13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令和</a:t>
            </a:r>
            <a:r>
              <a:rPr kumimoji="1" lang="en-US" altLang="ja-JP" sz="3600" dirty="0"/>
              <a:t>4</a:t>
            </a:r>
            <a:r>
              <a:rPr kumimoji="1" lang="ja-JP" altLang="en-US" sz="3600" dirty="0"/>
              <a:t>年</a:t>
            </a:r>
            <a:r>
              <a:rPr kumimoji="1" lang="en-US" altLang="ja-JP" sz="3600" dirty="0"/>
              <a:t>11</a:t>
            </a:r>
            <a:r>
              <a:rPr kumimoji="1" lang="ja-JP" altLang="en-US" sz="3600" dirty="0"/>
              <a:t>月</a:t>
            </a:r>
            <a:r>
              <a:rPr kumimoji="1" lang="en-US" altLang="ja-JP" sz="3600" dirty="0"/>
              <a:t>14</a:t>
            </a:r>
            <a:r>
              <a:rPr kumimoji="1" lang="ja-JP" altLang="en-US" sz="3600" dirty="0"/>
              <a:t>日</a:t>
            </a:r>
            <a:br>
              <a:rPr kumimoji="1" lang="en-US" altLang="ja-JP" sz="3600" dirty="0"/>
            </a:br>
            <a:r>
              <a:rPr kumimoji="1" lang="ja-JP" altLang="en-US" sz="3600" dirty="0"/>
              <a:t>主任児童委員活動ハンドブック</a:t>
            </a:r>
            <a:br>
              <a:rPr kumimoji="1" lang="en-US" altLang="ja-JP" sz="3600" dirty="0"/>
            </a:br>
            <a:r>
              <a:rPr kumimoji="1" lang="ja-JP" altLang="en-US" sz="3600" dirty="0"/>
              <a:t>～笑顔をつなごう～　説明会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263815-ED23-4B13-42F3-5D8CBEF55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説明資料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01FFD0BC-AEE8-05B4-0ABB-FB434CF4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" y="-1"/>
            <a:ext cx="4852211" cy="6858000"/>
          </a:xfrm>
          <a:prstGeom prst="rect">
            <a:avLst/>
          </a:prstGeom>
        </p:spPr>
      </p:pic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7D3801D4-18D3-A090-7251-1F7DF8EA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977" y="57772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21943" y="1393372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新任でも全体像を掴めるよう分かり</a:t>
            </a:r>
            <a:br>
              <a:rPr kumimoji="1" lang="en-US" altLang="ja-JP" sz="3600" dirty="0"/>
            </a:br>
            <a:r>
              <a:rPr kumimoji="1" lang="ja-JP" altLang="en-US" sz="3600" dirty="0"/>
              <a:t>　やすく図解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275772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P5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0E90382A-C039-22F0-D0F6-8F60D9D6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6193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D9357ACE-007D-5A28-0038-1A3F8DCA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10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7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つなぎ役としての立場を強調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P6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7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7D5C90CF-2BE7-25AA-28B0-62191754A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7922" cy="6858000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201AF045-AA58-967B-6D45-CFEE28F750CC}"/>
              </a:ext>
            </a:extLst>
          </p:cNvPr>
          <p:cNvSpPr/>
          <p:nvPr/>
        </p:nvSpPr>
        <p:spPr>
          <a:xfrm>
            <a:off x="624114" y="1524001"/>
            <a:ext cx="1465943" cy="7402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614098FD-C36E-58A3-D6D0-38F33F8A73AC}"/>
              </a:ext>
            </a:extLst>
          </p:cNvPr>
          <p:cNvSpPr/>
          <p:nvPr/>
        </p:nvSpPr>
        <p:spPr>
          <a:xfrm>
            <a:off x="2271485" y="3026230"/>
            <a:ext cx="1465943" cy="7402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3C9EA072-C651-E3A2-A351-110F9E76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11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関係づくりに最低限必要なもの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各市町村の地域性に合わせて書き</a:t>
            </a:r>
            <a:br>
              <a:rPr kumimoji="1" lang="en-US" altLang="ja-JP" sz="3600" dirty="0"/>
            </a:br>
            <a:r>
              <a:rPr kumimoji="1" lang="ja-JP" altLang="en-US" sz="3600" dirty="0"/>
              <a:t>　込めるメモ欄やスペース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P8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9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02CC19A-AA2D-0865-5E78-9B0B0F81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965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86019AB-7826-5AF6-919A-CCD840DB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12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8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分科会１テーマ「認知度向上」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近年増加する外国人への広報も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P10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11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8" name="図 7" descr="テキスト, 手紙&#10;&#10;自動的に生成された説明">
            <a:extLst>
              <a:ext uri="{FF2B5EF4-FFF2-40B4-BE49-F238E27FC236}">
                <a16:creationId xmlns:a16="http://schemas.microsoft.com/office/drawing/2014/main" id="{FAD004B3-3CA8-34B6-9D95-ACF84761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99724" cy="6858000"/>
          </a:xfrm>
          <a:prstGeom prst="rect">
            <a:avLst/>
          </a:prstGeom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AB7F9D1-9B4A-833D-8905-999DA643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13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1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全</a:t>
            </a:r>
            <a:r>
              <a:rPr kumimoji="1" lang="en-US" altLang="ja-JP" sz="3600" dirty="0"/>
              <a:t>62</a:t>
            </a:r>
            <a:r>
              <a:rPr kumimoji="1" lang="ja-JP" altLang="en-US" sz="3600" dirty="0"/>
              <a:t>市町村に依頼し、集まった情報を集約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必須事項や注意事項を強調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P12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13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29CBF0A-1453-6077-48E7-3EAE9C70A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311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BD4D9E45-4807-1800-5125-E8A8CCCA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14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広く“子育て支援”について掲載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令和</a:t>
            </a:r>
            <a:r>
              <a:rPr kumimoji="1" lang="en-US" altLang="ja-JP" sz="3600" dirty="0"/>
              <a:t>4</a:t>
            </a:r>
            <a:r>
              <a:rPr kumimoji="1" lang="ja-JP" altLang="en-US" sz="3600" dirty="0"/>
              <a:t>年</a:t>
            </a:r>
            <a:r>
              <a:rPr kumimoji="1" lang="en-US" altLang="ja-JP" sz="3600" dirty="0"/>
              <a:t>10</a:t>
            </a:r>
            <a:r>
              <a:rPr kumimoji="1" lang="ja-JP" altLang="en-US" sz="3600" dirty="0"/>
              <a:t>月</a:t>
            </a:r>
            <a:r>
              <a:rPr kumimoji="1" lang="en-US" altLang="ja-JP" sz="3600" dirty="0"/>
              <a:t>4</a:t>
            </a:r>
            <a:r>
              <a:rPr kumimoji="1" lang="ja-JP" altLang="en-US" sz="3600" dirty="0"/>
              <a:t>日の研修内容を反映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P14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15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FC5B3B21-3DF0-7F05-BE57-4B51A3793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4463" cy="6858000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7E1A4B01-9C38-7E3C-3B3E-7740952C37AB}"/>
              </a:ext>
            </a:extLst>
          </p:cNvPr>
          <p:cNvSpPr/>
          <p:nvPr/>
        </p:nvSpPr>
        <p:spPr>
          <a:xfrm>
            <a:off x="0" y="1320800"/>
            <a:ext cx="4528457" cy="222068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C06448C2-F8EA-7B2E-D84C-21429A28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15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新任の方に知ってほしい“妊娠中”</a:t>
            </a:r>
            <a:br>
              <a:rPr kumimoji="1" lang="en-US" altLang="ja-JP" sz="3600" dirty="0"/>
            </a:br>
            <a:r>
              <a:rPr kumimoji="1" lang="ja-JP" altLang="en-US" sz="3600" dirty="0"/>
              <a:t>　からの支援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民生委員制度</a:t>
            </a:r>
            <a:r>
              <a:rPr kumimoji="1" lang="en-US" altLang="ja-JP" sz="3600" dirty="0"/>
              <a:t>100</a:t>
            </a:r>
            <a:r>
              <a:rPr kumimoji="1" lang="ja-JP" altLang="en-US" sz="3600" dirty="0"/>
              <a:t>周年時に作成し</a:t>
            </a:r>
            <a:br>
              <a:rPr kumimoji="1" lang="en-US" altLang="ja-JP" sz="3600" dirty="0"/>
            </a:br>
            <a:r>
              <a:rPr kumimoji="1" lang="ja-JP" altLang="en-US" sz="3600" dirty="0"/>
              <a:t>　た紹介カードを掲載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P16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17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10" name="図 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263145B9-F544-E057-2A60-9D4A78558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3184" cy="6858000"/>
          </a:xfrm>
          <a:prstGeom prst="rect">
            <a:avLst/>
          </a:prstGeom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BA4177E3-712B-592C-49A9-1D11FF19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16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4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60686" y="1291771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分科会２テーマ「不登校支援」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見守り活動中心に、家庭訪問等は依頼があった場合に行う旨を強調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P18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19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B2C0017A-9F6D-2025-96DA-A5404CD99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4463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50275717-279B-7209-8EAE-E927005C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17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3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78400" y="1233714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分科会３テーマ「児童虐待」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令和</a:t>
            </a:r>
            <a:r>
              <a:rPr kumimoji="1" lang="en-US" altLang="ja-JP" sz="3600" dirty="0"/>
              <a:t>4</a:t>
            </a:r>
            <a:r>
              <a:rPr kumimoji="1" lang="ja-JP" altLang="en-US" sz="3600" dirty="0"/>
              <a:t>年</a:t>
            </a:r>
            <a:r>
              <a:rPr kumimoji="1" lang="en-US" altLang="ja-JP" sz="3600" dirty="0"/>
              <a:t>11</a:t>
            </a:r>
            <a:r>
              <a:rPr kumimoji="1" lang="ja-JP" altLang="en-US" sz="3600" dirty="0"/>
              <a:t>月</a:t>
            </a:r>
            <a:r>
              <a:rPr kumimoji="1" lang="en-US" altLang="ja-JP" sz="3600" dirty="0"/>
              <a:t>9</a:t>
            </a:r>
            <a:r>
              <a:rPr kumimoji="1" lang="ja-JP" altLang="en-US" sz="3600" dirty="0"/>
              <a:t>日の研修でも大切と</a:t>
            </a:r>
            <a:br>
              <a:rPr kumimoji="1" lang="en-US" altLang="ja-JP" sz="3600" dirty="0"/>
            </a:br>
            <a:r>
              <a:rPr kumimoji="1" lang="ja-JP" altLang="en-US" sz="3600" dirty="0"/>
              <a:t>　された“気づき”のポイントを掲載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P20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lang="en-US" altLang="ja-JP" b="1" dirty="0">
                <a:solidFill>
                  <a:schemeClr val="tx1"/>
                </a:solidFill>
              </a:rPr>
              <a:t>21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8E73F56A-BE2C-8BBC-31BE-72BC79DE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484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109CF713-79A7-D0D4-3B04-EB3F5F71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18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5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04904" y="1310703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関係機関であり一員になることも多</a:t>
            </a:r>
            <a:br>
              <a:rPr kumimoji="1" lang="en-US" altLang="ja-JP" sz="3600" dirty="0"/>
            </a:br>
            <a:r>
              <a:rPr kumimoji="1" lang="ja-JP" altLang="en-US" sz="3600" dirty="0"/>
              <a:t>　い“要保護児童対策地域協議会”に</a:t>
            </a:r>
            <a:br>
              <a:rPr kumimoji="1" lang="en-US" altLang="ja-JP" sz="3600" dirty="0"/>
            </a:br>
            <a:r>
              <a:rPr kumimoji="1" lang="ja-JP" altLang="en-US" sz="3600" dirty="0"/>
              <a:t>　ついて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P22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lang="en-US" altLang="ja-JP" b="1" dirty="0">
                <a:solidFill>
                  <a:schemeClr val="tx1"/>
                </a:solidFill>
              </a:rPr>
              <a:t>23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タイムライン&#10;&#10;中程度の精度で自動的に生成された説明">
            <a:extLst>
              <a:ext uri="{FF2B5EF4-FFF2-40B4-BE49-F238E27FC236}">
                <a16:creationId xmlns:a16="http://schemas.microsoft.com/office/drawing/2014/main" id="{C8083CFF-CB52-98E6-79FA-010BBD8B2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2484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8D196237-6D74-7CF6-7CC4-B0AE2992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19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3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070FD-AAE6-CFEC-C4B8-01046B2A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000" dirty="0"/>
              <a:t>説明の流れ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263479-8F0C-A6B1-3C2F-3373D6337B2E}"/>
              </a:ext>
            </a:extLst>
          </p:cNvPr>
          <p:cNvSpPr txBox="1"/>
          <p:nvPr/>
        </p:nvSpPr>
        <p:spPr>
          <a:xfrm>
            <a:off x="513805" y="2786742"/>
            <a:ext cx="110511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①作成経緯・目的について</a:t>
            </a:r>
            <a:endParaRPr kumimoji="1" lang="en-US" altLang="ja-JP" sz="4400" dirty="0"/>
          </a:p>
          <a:p>
            <a:endParaRPr lang="en-US" altLang="ja-JP" sz="4400" dirty="0"/>
          </a:p>
          <a:p>
            <a:r>
              <a:rPr kumimoji="1" lang="ja-JP" altLang="en-US" sz="4400" dirty="0"/>
              <a:t>②内容について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67262964-59C0-7603-8C08-9C713311609A}"/>
              </a:ext>
            </a:extLst>
          </p:cNvPr>
          <p:cNvSpPr txBox="1">
            <a:spLocks/>
          </p:cNvSpPr>
          <p:nvPr/>
        </p:nvSpPr>
        <p:spPr>
          <a:xfrm>
            <a:off x="11327377" y="5929619"/>
            <a:ext cx="78001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050" kern="1200" spc="1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pPr/>
              <a:t>2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75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78400" y="899885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分科会４テーマ「ヤングケアラー」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全国に先駆けて条例が制定された</a:t>
            </a:r>
            <a:br>
              <a:rPr kumimoji="1" lang="en-US" altLang="ja-JP" sz="3600" dirty="0"/>
            </a:br>
            <a:r>
              <a:rPr kumimoji="1" lang="ja-JP" altLang="en-US" sz="3600" dirty="0"/>
              <a:t>　埼玉県ならではのページ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事例がまだまだ少ないため、行政や</a:t>
            </a:r>
            <a:br>
              <a:rPr kumimoji="1" lang="en-US" altLang="ja-JP" sz="3600" dirty="0"/>
            </a:br>
            <a:r>
              <a:rPr kumimoji="1" lang="ja-JP" altLang="en-US" sz="3600" dirty="0"/>
              <a:t>　関係機関の説明を掲載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P24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lang="en-US" altLang="ja-JP" b="1" dirty="0">
                <a:solidFill>
                  <a:schemeClr val="tx1"/>
                </a:solidFill>
              </a:rPr>
              <a:t>25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F995F053-CC5F-B32A-71B9-061715ED4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792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FD7CD6E1-5CA3-7241-FA40-A728B57F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20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3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78400" y="899885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相談窓口や事業例を掲載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市町村独自の事業や機関はメモ欄</a:t>
            </a:r>
            <a:br>
              <a:rPr kumimoji="1" lang="en-US" altLang="ja-JP" sz="3600" dirty="0"/>
            </a:br>
            <a:r>
              <a:rPr kumimoji="1" lang="ja-JP" altLang="en-US" sz="3600" dirty="0"/>
              <a:t>　を活用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P26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lang="en-US" altLang="ja-JP" b="1" dirty="0">
                <a:solidFill>
                  <a:schemeClr val="tx1"/>
                </a:solidFill>
              </a:rPr>
              <a:t>27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BAA46B15-125B-FAF3-5242-4814CF667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8E6DD6B9-BA0F-07ED-F352-5B715EF5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21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11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78400" y="899885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県の子育て支援施策を紹介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市町村独自の支援施策は短期間の</a:t>
            </a:r>
            <a:br>
              <a:rPr kumimoji="1" lang="en-US" altLang="ja-JP" sz="3600" dirty="0"/>
            </a:br>
            <a:r>
              <a:rPr kumimoji="1" lang="ja-JP" altLang="en-US" sz="3600" dirty="0"/>
              <a:t>　ものも多いため大きなメモ欄で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P28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lang="en-US" altLang="ja-JP" b="1" dirty="0">
                <a:solidFill>
                  <a:schemeClr val="tx1"/>
                </a:solidFill>
              </a:rPr>
              <a:t>29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7463CA6F-9B4D-CFE0-4628-E68F7400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1761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6390E373-5186-5597-FB6F-13A4E549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22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7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49372" y="1175656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子どもの支援には欠かせない学校</a:t>
            </a:r>
            <a:br>
              <a:rPr kumimoji="1" lang="en-US" altLang="ja-JP" sz="3600" dirty="0"/>
            </a:br>
            <a:r>
              <a:rPr kumimoji="1" lang="ja-JP" altLang="en-US" sz="3600" dirty="0"/>
              <a:t>　との連携についてポイントを掲載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P30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BCBF4D7B-CD83-D044-4D29-6992D49DA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1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8CA410B7-67CF-FDC1-4F85-42BEF33D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23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9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49372" y="1175656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よりよい支援に不可欠な民生委員・</a:t>
            </a:r>
            <a:br>
              <a:rPr kumimoji="1" lang="en-US" altLang="ja-JP" sz="3600" dirty="0"/>
            </a:br>
            <a:r>
              <a:rPr kumimoji="1" lang="ja-JP" altLang="en-US" sz="3600" dirty="0"/>
              <a:t>　児童委員との関係は定例会から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主任児童委員として定例会で出来る</a:t>
            </a:r>
            <a:br>
              <a:rPr kumimoji="1" lang="en-US" altLang="ja-JP" sz="3600" dirty="0"/>
            </a:br>
            <a:r>
              <a:rPr kumimoji="1" lang="ja-JP" altLang="en-US" sz="3600" dirty="0"/>
              <a:t>　ことや役割について掲載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P31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5C1327F-3F9B-2918-F704-A0C66DE3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311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DA01F2D7-6061-572C-4E76-C1A927B9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24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49372" y="1175656"/>
            <a:ext cx="6952343" cy="4790395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要望の多かった引継ぎに関する情報を掲載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地域ごとに様々であるためメモ欄を</a:t>
            </a:r>
            <a:br>
              <a:rPr kumimoji="1" lang="en-US" altLang="ja-JP" sz="3600" dirty="0"/>
            </a:br>
            <a:r>
              <a:rPr kumimoji="1" lang="ja-JP" altLang="en-US" sz="3600" dirty="0"/>
              <a:t>　活用してスムーズな引継ぎを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P32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33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7E1F70-3E9C-C0E7-C461-966D37E0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9652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53980CD-F786-0E23-F6EA-DFF0756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25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92915" y="1378857"/>
            <a:ext cx="6952343" cy="1567544"/>
          </a:xfrm>
        </p:spPr>
        <p:txBody>
          <a:bodyPr anchor="t" anchorCtr="0"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支援に必要と思われる関係機関の連絡先を記入できるようにした。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319315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P34</a:t>
            </a:r>
            <a:r>
              <a:rPr kumimoji="1" lang="ja-JP" altLang="en-US" b="1" dirty="0">
                <a:solidFill>
                  <a:schemeClr val="tx1"/>
                </a:solidFill>
              </a:rPr>
              <a:t>～</a:t>
            </a:r>
            <a:r>
              <a:rPr kumimoji="1" lang="en-US" altLang="ja-JP" b="1" dirty="0">
                <a:solidFill>
                  <a:schemeClr val="tx1"/>
                </a:solidFill>
              </a:rPr>
              <a:t>36</a:t>
            </a:r>
          </a:p>
        </p:txBody>
      </p:sp>
      <p:pic>
        <p:nvPicPr>
          <p:cNvPr id="6" name="図 5" descr="テーブル&#10;&#10;自動的に生成された説明">
            <a:extLst>
              <a:ext uri="{FF2B5EF4-FFF2-40B4-BE49-F238E27FC236}">
                <a16:creationId xmlns:a16="http://schemas.microsoft.com/office/drawing/2014/main" id="{35788FE8-A93C-3BA8-0B8C-553B03C2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1" cy="6858000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D9C1CA2C-DF6F-B4CF-121C-F2F9796D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26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4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EBAD7D7-403A-CFCD-8191-541BB92C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23" y="4535940"/>
            <a:ext cx="7566816" cy="183583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20C0E3C-5A3B-373C-73D8-849FFF7210DE}"/>
              </a:ext>
            </a:extLst>
          </p:cNvPr>
          <p:cNvSpPr txBox="1"/>
          <p:nvPr/>
        </p:nvSpPr>
        <p:spPr>
          <a:xfrm>
            <a:off x="841828" y="2061030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/>
              <a:t>子どもも、保護者も、委員も、</a:t>
            </a:r>
            <a:endParaRPr kumimoji="1" lang="en-US" altLang="ja-JP" sz="4800" dirty="0"/>
          </a:p>
          <a:p>
            <a:pPr algn="ctr"/>
            <a:r>
              <a:rPr lang="ja-JP" altLang="en-US" sz="4800" dirty="0"/>
              <a:t>みんなが笑顔で暮らせる埼玉県へ</a:t>
            </a:r>
            <a:endParaRPr kumimoji="1" lang="ja-JP" altLang="en-US" sz="4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95CAA2-CD79-5FE8-9A44-A2619AF7D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27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2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D0A8FB-3C25-5DB4-BC6B-68280F48A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作成の経緯について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2595C8-DF1C-ACF6-E5FF-77181C148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2DAA61F7-6C17-8D2D-DAD6-E8DB792D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3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7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A908248-EE45-4787-1AA4-CC2240EC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409433"/>
            <a:ext cx="11290852" cy="1450757"/>
          </a:xfrm>
        </p:spPr>
        <p:txBody>
          <a:bodyPr/>
          <a:lstStyle/>
          <a:p>
            <a:r>
              <a:rPr lang="ja-JP" altLang="en-US" dirty="0"/>
              <a:t>令和</a:t>
            </a:r>
            <a:r>
              <a:rPr lang="en-US" altLang="ja-JP" dirty="0"/>
              <a:t>3</a:t>
            </a:r>
            <a:r>
              <a:rPr lang="ja-JP" altLang="en-US" dirty="0"/>
              <a:t>年度</a:t>
            </a:r>
            <a:br>
              <a:rPr lang="en-US" altLang="ja-JP" dirty="0"/>
            </a:br>
            <a:r>
              <a:rPr lang="ja-JP" altLang="en-US" dirty="0"/>
              <a:t>全国児童委員・主任児童委員活動研修会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AD91CE-F6CB-4F33-58E5-01A5373500B9}"/>
              </a:ext>
            </a:extLst>
          </p:cNvPr>
          <p:cNvSpPr txBox="1"/>
          <p:nvPr/>
        </p:nvSpPr>
        <p:spPr>
          <a:xfrm>
            <a:off x="272955" y="2875584"/>
            <a:ext cx="687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事例①</a:t>
            </a:r>
            <a:endParaRPr kumimoji="1" lang="en-US" altLang="ja-JP" sz="2800" dirty="0"/>
          </a:p>
          <a:p>
            <a:r>
              <a:rPr lang="ja-JP" altLang="en-US" sz="2800" dirty="0"/>
              <a:t>福島県　主任児童委員活動研究委員会</a:t>
            </a:r>
            <a:endParaRPr lang="en-US" altLang="ja-JP" sz="2800" dirty="0"/>
          </a:p>
          <a:p>
            <a:r>
              <a:rPr lang="ja-JP" altLang="en-US" sz="2800" dirty="0"/>
              <a:t>「主任児童委員ハンドブックの作成と</a:t>
            </a:r>
            <a:endParaRPr lang="en-US" altLang="ja-JP" sz="2800" dirty="0"/>
          </a:p>
          <a:p>
            <a:r>
              <a:rPr lang="ja-JP" altLang="en-US" sz="2800" dirty="0"/>
              <a:t>　　　　　　　　　　　　　　児童委員活動活性化」</a:t>
            </a:r>
            <a:endParaRPr kumimoji="1" lang="en-US" altLang="ja-JP" sz="2800" dirty="0"/>
          </a:p>
        </p:txBody>
      </p:sp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D224B568-4C0C-4187-2270-FF6BBC2D6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1994571"/>
            <a:ext cx="3429089" cy="4863429"/>
          </a:xfrm>
          <a:prstGeom prst="rect">
            <a:avLst/>
          </a:prstGeom>
        </p:spPr>
      </p:pic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C023C4A7-284B-D2BF-6CDA-9D968AE8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4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7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E1E157-BFBE-F4CE-164D-DB1A8AB55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目的について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C7C9DB-E6C5-7C48-8162-BB3E5B935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9F415168-6678-E320-610F-02B493BF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5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2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8E2130-CDC0-0A10-8A19-D9C2DD9E681F}"/>
              </a:ext>
            </a:extLst>
          </p:cNvPr>
          <p:cNvSpPr txBox="1"/>
          <p:nvPr/>
        </p:nvSpPr>
        <p:spPr>
          <a:xfrm>
            <a:off x="1" y="725630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①（特に新任委員に対して）活動理解の一助に</a:t>
            </a:r>
            <a:endParaRPr kumimoji="1" lang="en-US" altLang="ja-JP" sz="4000" dirty="0"/>
          </a:p>
          <a:p>
            <a:endParaRPr lang="en-US" altLang="ja-JP" sz="4000" dirty="0"/>
          </a:p>
          <a:p>
            <a:r>
              <a:rPr kumimoji="1" lang="ja-JP" altLang="en-US" sz="4000" dirty="0"/>
              <a:t>②地域性を踏まえたメモを加えて“</a:t>
            </a:r>
            <a:r>
              <a:rPr kumimoji="1" lang="en-US" altLang="ja-JP" sz="4000" dirty="0"/>
              <a:t>My</a:t>
            </a:r>
            <a:r>
              <a:rPr kumimoji="1" lang="ja-JP" altLang="en-US" sz="4000" dirty="0"/>
              <a:t>ハンドブック”へ</a:t>
            </a:r>
            <a:endParaRPr kumimoji="1" lang="en-US" altLang="ja-JP" sz="4000" dirty="0"/>
          </a:p>
          <a:p>
            <a:endParaRPr lang="en-US" altLang="ja-JP" sz="4000" dirty="0"/>
          </a:p>
          <a:p>
            <a:r>
              <a:rPr lang="ja-JP" altLang="en-US" sz="4000" dirty="0"/>
              <a:t>③民生委員・児童委員との相互理解による連携の強化</a:t>
            </a:r>
            <a:endParaRPr kumimoji="1" lang="ja-JP" altLang="en-US" sz="4000" dirty="0"/>
          </a:p>
        </p:txBody>
      </p:sp>
      <p:pic>
        <p:nvPicPr>
          <p:cNvPr id="4" name="図 3" descr="衣類, 寝室 が含まれている画像&#10;&#10;自動的に生成された説明">
            <a:extLst>
              <a:ext uri="{FF2B5EF4-FFF2-40B4-BE49-F238E27FC236}">
                <a16:creationId xmlns:a16="http://schemas.microsoft.com/office/drawing/2014/main" id="{505AC1C7-5E73-F52C-D9EF-1309DCA38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265470"/>
            <a:ext cx="11068050" cy="1866900"/>
          </a:xfrm>
          <a:prstGeom prst="rect">
            <a:avLst/>
          </a:prstGeom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48CC94F9-D806-9D34-5B0A-AFEE7880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6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BF7D3-B32A-7CC7-042A-F755A38B6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内容について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4812115-702E-A114-EEAB-791F2E891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A479D46E-2509-D8C1-5C85-C6EE531B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7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8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966380" y="653141"/>
            <a:ext cx="7225620" cy="5515428"/>
          </a:xfrm>
        </p:spPr>
        <p:txBody>
          <a:bodyPr anchor="t" anchorCtr="0">
            <a:normAutofit/>
          </a:bodyPr>
          <a:lstStyle/>
          <a:p>
            <a:pPr indent="-16200000"/>
            <a:r>
              <a:rPr kumimoji="1" lang="en-US" altLang="ja-JP" sz="2800" dirty="0"/>
              <a:t>‣</a:t>
            </a:r>
            <a:r>
              <a:rPr kumimoji="1" lang="ja-JP" altLang="en-US" sz="2800" dirty="0"/>
              <a:t>オレンジリボンをイメージした配色</a:t>
            </a:r>
            <a:br>
              <a:rPr kumimoji="1" lang="en-US" altLang="ja-JP" sz="2800" dirty="0"/>
            </a:br>
            <a:br>
              <a:rPr kumimoji="1" lang="en-US" altLang="ja-JP" sz="2800" dirty="0"/>
            </a:br>
            <a:r>
              <a:rPr kumimoji="1" lang="en-US" altLang="ja-JP" sz="2800" dirty="0"/>
              <a:t>‣</a:t>
            </a:r>
            <a:r>
              <a:rPr kumimoji="1" lang="ja-JP" altLang="en-US" sz="2800" dirty="0"/>
              <a:t>子どもや保護者だけでなく、委員も“笑顔”</a:t>
            </a:r>
            <a:br>
              <a:rPr kumimoji="1" lang="en-US" altLang="ja-JP" sz="2800" dirty="0"/>
            </a:br>
            <a:r>
              <a:rPr kumimoji="1" lang="en-US" altLang="ja-JP" sz="2800" dirty="0"/>
              <a:t>‣</a:t>
            </a:r>
            <a:r>
              <a:rPr kumimoji="1" lang="ja-JP" altLang="en-US" sz="2800" dirty="0"/>
              <a:t>みんなの想いを“つなぐ”冊子へ</a:t>
            </a:r>
            <a:br>
              <a:rPr kumimoji="1" lang="en-US" altLang="ja-JP" sz="2800" dirty="0"/>
            </a:br>
            <a:br>
              <a:rPr kumimoji="1" lang="en-US" altLang="ja-JP" sz="2800" dirty="0"/>
            </a:br>
            <a:br>
              <a:rPr kumimoji="1" lang="en-US" altLang="ja-JP" sz="2800" dirty="0"/>
            </a:br>
            <a:r>
              <a:rPr kumimoji="1" lang="en-US" altLang="ja-JP" sz="2800" dirty="0"/>
              <a:t>‣4</a:t>
            </a:r>
            <a:r>
              <a:rPr kumimoji="1" lang="ja-JP" altLang="en-US" sz="2800" dirty="0"/>
              <a:t>分科会のテーマを取り入れ、民生委員・</a:t>
            </a:r>
            <a:br>
              <a:rPr kumimoji="1" lang="en-US" altLang="ja-JP" sz="2800" dirty="0"/>
            </a:br>
            <a:r>
              <a:rPr kumimoji="1" lang="en-US" altLang="ja-JP" sz="2800" dirty="0"/>
              <a:t> </a:t>
            </a:r>
            <a:r>
              <a:rPr kumimoji="1" lang="ja-JP" altLang="en-US" sz="2800" dirty="0"/>
              <a:t>児童委員、主任児童委員活動ハンドブック</a:t>
            </a:r>
            <a:br>
              <a:rPr kumimoji="1" lang="en-US" altLang="ja-JP" sz="2800" dirty="0"/>
            </a:br>
            <a:r>
              <a:rPr kumimoji="1" lang="en-US" altLang="ja-JP" sz="2800" dirty="0"/>
              <a:t> </a:t>
            </a:r>
            <a:r>
              <a:rPr kumimoji="1" lang="ja-JP" altLang="en-US" sz="2800" dirty="0"/>
              <a:t>との整合性も考慮</a:t>
            </a:r>
          </a:p>
        </p:txBody>
      </p:sp>
      <p:pic>
        <p:nvPicPr>
          <p:cNvPr id="6" name="図 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01FFD0BC-AEE8-05B4-0ABB-FB434CF4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2211" cy="6858000"/>
          </a:xfrm>
          <a:prstGeom prst="rect">
            <a:avLst/>
          </a:prstGeom>
        </p:spPr>
      </p:pic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275772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全体</a:t>
            </a:r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F94779DE-4E50-BE7B-5D31-1830917E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8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0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8F1A5D-A576-D31E-4ED1-F80C6AEBB97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21943" y="899886"/>
            <a:ext cx="6952343" cy="4790395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/>
              <a:t>‣</a:t>
            </a:r>
            <a:r>
              <a:rPr kumimoji="1" lang="ja-JP" altLang="en-US" sz="3600" dirty="0"/>
              <a:t>民生・児童から主任児童へ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r>
              <a:rPr kumimoji="1" lang="en-US" altLang="ja-JP" sz="3600" dirty="0"/>
              <a:t>‣</a:t>
            </a:r>
            <a:r>
              <a:rPr kumimoji="1" lang="ja-JP" altLang="en-US" sz="3600" dirty="0"/>
              <a:t>最新の数値で掲載</a:t>
            </a:r>
            <a:br>
              <a:rPr kumimoji="1" lang="en-US" altLang="ja-JP" sz="3600" dirty="0"/>
            </a:br>
            <a:br>
              <a:rPr kumimoji="1" lang="en-US" altLang="ja-JP" sz="3600" dirty="0"/>
            </a:br>
            <a:br>
              <a:rPr kumimoji="1" lang="en-US" altLang="ja-JP" sz="3600" dirty="0"/>
            </a:br>
            <a:endParaRPr kumimoji="1" lang="ja-JP" altLang="en-US" sz="3600" dirty="0"/>
          </a:p>
        </p:txBody>
      </p:sp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30AE817A-017B-A0F1-59ED-9A268FBCF439}"/>
              </a:ext>
            </a:extLst>
          </p:cNvPr>
          <p:cNvSpPr/>
          <p:nvPr/>
        </p:nvSpPr>
        <p:spPr>
          <a:xfrm>
            <a:off x="10943772" y="275772"/>
            <a:ext cx="1248228" cy="493485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P4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2F88CC0A-E716-E6F1-FF70-C67D37A8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1" cy="6858000"/>
          </a:xfrm>
          <a:prstGeom prst="rect">
            <a:avLst/>
          </a:prstGeom>
        </p:spPr>
      </p:pic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217A274F-E7DB-718D-6F2E-49D0FF45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7377" y="592961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z="3200" smtClean="0">
                <a:solidFill>
                  <a:schemeClr val="tx1"/>
                </a:solidFill>
              </a:rPr>
              <a:t>9</a:t>
            </a:fld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879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Retrospect">
      <a:majorFont>
        <a:latin typeface="Yu Mincho Demibol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 Medium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872</Words>
  <Application>Microsoft Office PowerPoint</Application>
  <PresentationFormat>ワイド画面</PresentationFormat>
  <Paragraphs>86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游ゴシック</vt:lpstr>
      <vt:lpstr>Yu Gothic Medium</vt:lpstr>
      <vt:lpstr>Yu Mincho Demibold</vt:lpstr>
      <vt:lpstr>Calibri</vt:lpstr>
      <vt:lpstr>RetrospectVTI</vt:lpstr>
      <vt:lpstr>令和4年11月14日 主任児童委員活動ハンドブック ～笑顔をつなごう～　説明会</vt:lpstr>
      <vt:lpstr>説明の流れ</vt:lpstr>
      <vt:lpstr>作成の経緯について</vt:lpstr>
      <vt:lpstr>令和3年度 全国児童委員・主任児童委員活動研修会</vt:lpstr>
      <vt:lpstr>目的について</vt:lpstr>
      <vt:lpstr>PowerPoint プレゼンテーション</vt:lpstr>
      <vt:lpstr>内容について</vt:lpstr>
      <vt:lpstr>‣オレンジリボンをイメージした配色  ‣子どもや保護者だけでなく、委員も“笑顔” ‣みんなの想いを“つなぐ”冊子へ   ‣4分科会のテーマを取り入れ、民生委員・  児童委員、主任児童委員活動ハンドブック  との整合性も考慮</vt:lpstr>
      <vt:lpstr>‣民生・児童から主任児童へ    ‣最新の数値で掲載   </vt:lpstr>
      <vt:lpstr>‣新任でも全体像を掴めるよう分かり 　やすく図解       </vt:lpstr>
      <vt:lpstr>‣つなぎ役としての立場を強調       </vt:lpstr>
      <vt:lpstr>‣関係づくりに最低限必要なもの   ‣各市町村の地域性に合わせて書き 　込めるメモ欄やスペース         </vt:lpstr>
      <vt:lpstr>‣分科会１テーマ「認知度向上」   ‣近年増加する外国人への広報も         </vt:lpstr>
      <vt:lpstr>‣全62市町村に依頼し、集まった情報を集約   ‣必須事項や注意事項を強調         </vt:lpstr>
      <vt:lpstr>‣広く“子育て支援”について掲載   ‣令和4年10月4日の研修内容を反映         </vt:lpstr>
      <vt:lpstr>‣新任の方に知ってほしい“妊娠中” 　からの支援   ‣民生委員制度100周年時に作成し 　た紹介カードを掲載         </vt:lpstr>
      <vt:lpstr>‣分科会２テーマ「不登校支援」   ‣見守り活動中心に、家庭訪問等は依頼があった場合に行う旨を強調         </vt:lpstr>
      <vt:lpstr>‣分科会３テーマ「児童虐待」   ‣令和4年11月9日の研修でも大切と 　された“気づき”のポイントを掲載         </vt:lpstr>
      <vt:lpstr>‣関係機関であり一員になることも多 　い“要保護児童対策地域協議会”に 　ついて            </vt:lpstr>
      <vt:lpstr>‣分科会４テーマ「ヤングケアラー」  ‣全国に先駆けて条例が制定された 　埼玉県ならではのページ  ‣事例がまだまだ少ないため、行政や 　関係機関の説明を掲載         </vt:lpstr>
      <vt:lpstr>‣相談窓口や事業例を掲載  ‣市町村独自の事業や機関はメモ欄 　を活用         </vt:lpstr>
      <vt:lpstr>‣県の子育て支援施策を紹介  ‣市町村独自の支援施策は短期間の 　ものも多いため大きなメモ欄で         </vt:lpstr>
      <vt:lpstr>‣子どもの支援には欠かせない学校 　との連携についてポイントを掲載        </vt:lpstr>
      <vt:lpstr>‣よりよい支援に不可欠な民生委員・ 　児童委員との関係は定例会から  ‣主任児童委員として定例会で出来る 　ことや役割について掲載      </vt:lpstr>
      <vt:lpstr>‣要望の多かった引継ぎに関する情報を掲載  ‣地域ごとに様々であるためメモ欄を 　活用してスムーズな引継ぎを      </vt:lpstr>
      <vt:lpstr>‣支援に必要と思われる関係機関の連絡先を記入できるようにした。       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令和4年11月14日 主任児童委員活動ハンドブック ～笑顔をつなごう～　説明会</dc:title>
  <dc:creator>大塚 亮太朗</dc:creator>
  <cp:lastModifiedBy>埼玉県 民生委員協議会</cp:lastModifiedBy>
  <cp:revision>6</cp:revision>
  <cp:lastPrinted>2022-11-11T00:55:49Z</cp:lastPrinted>
  <dcterms:created xsi:type="dcterms:W3CDTF">2022-11-10T15:00:44Z</dcterms:created>
  <dcterms:modified xsi:type="dcterms:W3CDTF">2022-11-11T00:58:48Z</dcterms:modified>
</cp:coreProperties>
</file>