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3" r:id="rId6"/>
    <p:sldId id="274" r:id="rId7"/>
    <p:sldId id="268" r:id="rId8"/>
    <p:sldId id="257" r:id="rId9"/>
    <p:sldId id="275" r:id="rId10"/>
    <p:sldId id="272" r:id="rId11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BAC186-DAC8-DEEE-47BB-707D340CC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BB6A5C-9940-045D-3F7D-715F1A102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B8F21F-957C-53A1-7246-44FE77D72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4CD4-85AC-4D78-84E5-FB37567B21C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8B07D2-45FB-69FB-188E-4D1413BD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90D693-5782-9467-7131-55D8C037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33B-04B6-452C-A824-77E5E9513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73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9402A0-68D2-C99A-5F8E-5611FD9F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1DA7F3-51C7-3230-51EB-5F58DB04C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51F27B-E648-58C1-1FD7-DFCE3385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4CD4-85AC-4D78-84E5-FB37567B21C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8BEE13-FB8E-3141-1AD8-6F8D0799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A2DB07-3A26-0C21-BE44-25B70848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33B-04B6-452C-A824-77E5E9513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94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A669814-2E8F-8C9C-F940-8C6E6F2EB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AE949D7-3D37-3C8E-26C8-FD79AE923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E172FD-8BA5-6159-FDDF-C33B5994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4CD4-85AC-4D78-84E5-FB37567B21C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1BE51D-8B5F-F103-AA0C-1736F8EE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DABE32-3A11-4DB2-E04D-7A8D5E37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33B-04B6-452C-A824-77E5E9513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23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741348-7291-D87B-55B4-805DADD98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A64B9A-5F80-2944-C981-7DE8C233E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755B52-6071-7445-6843-5836C56BD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4CD4-85AC-4D78-84E5-FB37567B21C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76D8A1-8CDF-85F0-9E7A-E4E8CBC9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860D9C-1BDA-B75A-10E3-0D33BB18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33B-04B6-452C-A824-77E5E9513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23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4A46B5-1243-CB70-78B3-AEC1D655B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9AF4316-B607-7FBD-FEA3-F742CE68F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63FC31-24E7-7BD4-83B5-230B2E95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4CD4-85AC-4D78-84E5-FB37567B21C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704395-2F68-CB21-7434-18208EA7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34F542-8C4D-336D-18A4-E335D2F9F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33B-04B6-452C-A824-77E5E9513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84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54388D-FA8A-C685-1339-17E085BD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CE0685-2C13-AF8F-1E7E-0A4CD7B90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E38365-BF16-A7DB-8A70-8C8F1E70B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BE3C35-D82F-4244-75CD-DDCFCFBE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4CD4-85AC-4D78-84E5-FB37567B21C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ABC416-D2E3-D2C2-3D63-0BD49C0C6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12CE71-AAC1-46B9-DB1E-5A3D9DAA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33B-04B6-452C-A824-77E5E9513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4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5A97DF-37FC-BF95-7653-F0951D30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0DCF59-2E8D-8A35-2725-1C89A382E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4243B88-6DBA-102F-4710-707F408A2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3558983-8E9F-BA29-AAA0-6D120E3D9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1BB93FC-F072-BD1D-5D44-43B54C32C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A95A6A0-62E1-8D44-5D92-98547C00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4CD4-85AC-4D78-84E5-FB37567B21C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7F12AD9-41A4-FA5C-2F9E-E0D9B3F3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21F4B85-997E-FC0A-513C-AB39CCC6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33B-04B6-452C-A824-77E5E9513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881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5315D7-401B-D881-365A-FF43139B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A216BF7-8DC2-DFA2-37EE-07B879DD9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4CD4-85AC-4D78-84E5-FB37567B21C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9C2064A-09BE-265C-ACCF-E3B63D61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AF4C51A-5E5F-4B16-673C-2EECA6FE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33B-04B6-452C-A824-77E5E9513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74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2CF41B5-AA02-4471-1029-60B7E10E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4CD4-85AC-4D78-84E5-FB37567B21C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D366F48-4E93-3FD8-3146-6AB022D94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BEDC6A-9583-6360-69AA-11F04E2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33B-04B6-452C-A824-77E5E9513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40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B188F1-FF82-A819-513C-9D615ED0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457B5D-23FC-1C76-EB12-7176E6EC7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383D0BC-4226-09AB-79AC-2807A3850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58AD41-4526-61F6-9949-B45A27DD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4CD4-85AC-4D78-84E5-FB37567B21C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774A4F-AF2D-39A6-C2DD-496E6AF3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41D18A-A496-E7CC-DD8E-0D2BFF5F4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33B-04B6-452C-A824-77E5E9513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77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CE94F0-1362-35B4-2A6D-7947028C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91AAC92-E8B1-7AD0-877F-1848B764A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E18FB14-194A-2067-F923-A48C1AEA0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1E87D2-7C85-A61F-189C-49F1D9B7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4CD4-85AC-4D78-84E5-FB37567B21C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77A8B0-7B7D-276C-0AED-E2CC9DA5F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920F84-DAF0-A47E-2ADC-87D14085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33B-04B6-452C-A824-77E5E9513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48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A1EAE21-600A-7ACE-B000-CB6BC330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01DF89-0DA3-95FF-D59B-CB8B37E4D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58D344-A209-7D4E-05EE-8C1D6D6C7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44CD4-85AC-4D78-84E5-FB37567B21C6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0B6B47-2BF9-5158-07DB-9BB423084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B07270-CAE0-D047-E7CC-121D367AA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3E33B-04B6-452C-A824-77E5E9513A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11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ADD3D95-7764-305E-AC7F-88783B49D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02" y="134585"/>
            <a:ext cx="4403186" cy="2924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12A32B7-D229-C2C6-6D25-C9E41824C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02" y="3463423"/>
            <a:ext cx="4357259" cy="2924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A2B9B7E-7954-07C3-58DB-D9AB20AA833E}"/>
              </a:ext>
            </a:extLst>
          </p:cNvPr>
          <p:cNvSpPr txBox="1"/>
          <p:nvPr/>
        </p:nvSpPr>
        <p:spPr>
          <a:xfrm>
            <a:off x="171450" y="4175615"/>
            <a:ext cx="6776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支援の充実に向けた</a:t>
            </a:r>
            <a:endParaRPr kumimoji="1"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環境整備と機能強化の在り方</a:t>
            </a:r>
            <a:endParaRPr kumimoji="1"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88F5ADF-16F9-52C3-D207-424816F2A977}"/>
              </a:ext>
            </a:extLst>
          </p:cNvPr>
          <p:cNvSpPr txBox="1"/>
          <p:nvPr/>
        </p:nvSpPr>
        <p:spPr>
          <a:xfrm>
            <a:off x="171450" y="5646198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埼玉県民生委員・児童委員協議会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会長　寺田　治子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4796323-6426-4409-85D6-02D1CE5E4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4584"/>
            <a:ext cx="2028825" cy="292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F29AF01-7EF4-F9BB-9983-7A9AD0A5EE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85" y="134584"/>
            <a:ext cx="4386360" cy="292481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D6D2C52-DA90-8278-B589-016E0C466007}"/>
              </a:ext>
            </a:extLst>
          </p:cNvPr>
          <p:cNvSpPr txBox="1"/>
          <p:nvPr/>
        </p:nvSpPr>
        <p:spPr>
          <a:xfrm>
            <a:off x="171450" y="3059395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渋沢栄一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埼玉県深谷市所蔵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156B50-89C1-6B16-8A1B-77479CCFC818}"/>
              </a:ext>
            </a:extLst>
          </p:cNvPr>
          <p:cNvSpPr txBox="1"/>
          <p:nvPr/>
        </p:nvSpPr>
        <p:spPr>
          <a:xfrm>
            <a:off x="3273203" y="3059668"/>
            <a:ext cx="319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旧渋沢亭「中の家」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(©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深谷市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BC6FDBA-97EF-CFFE-7DCC-8A8EF7B1E4B7}"/>
              </a:ext>
            </a:extLst>
          </p:cNvPr>
          <p:cNvSpPr txBox="1"/>
          <p:nvPr/>
        </p:nvSpPr>
        <p:spPr>
          <a:xfrm>
            <a:off x="8113133" y="3059668"/>
            <a:ext cx="319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歓喜院聖天堂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(©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熊谷市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3A71C6-4B90-D99D-0BD0-BF3243E916CC}"/>
              </a:ext>
            </a:extLst>
          </p:cNvPr>
          <p:cNvSpPr txBox="1"/>
          <p:nvPr/>
        </p:nvSpPr>
        <p:spPr>
          <a:xfrm>
            <a:off x="8222670" y="6422657"/>
            <a:ext cx="319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「ボートレース戸田」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(©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戸田市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6820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4E8CC3-B823-1ED6-50BE-CC3B3225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まとめ</a:t>
            </a:r>
            <a:endParaRPr kumimoji="1" lang="ja-JP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746D4C-2AEC-FA74-A10A-54B518860BB3}"/>
              </a:ext>
            </a:extLst>
          </p:cNvPr>
          <p:cNvSpPr txBox="1"/>
          <p:nvPr/>
        </p:nvSpPr>
        <p:spPr>
          <a:xfrm>
            <a:off x="170541" y="1563914"/>
            <a:ext cx="113538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地域での「</a:t>
            </a:r>
            <a:r>
              <a:rPr lang="ja-JP" altLang="en-US" sz="4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把握し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」「</a:t>
            </a:r>
            <a:r>
              <a:rPr lang="ja-JP" altLang="en-US" sz="4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つなぎ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」「</a:t>
            </a:r>
            <a:r>
              <a:rPr lang="ja-JP" altLang="en-US" sz="4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見守る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」チカラは唯一無二の地域福祉。民生委員・児童委員にしかない強みを伸ばし活かす。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ja-JP" altLang="en-US" sz="4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正解が一つでない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支援。だからこそ、委員・民児協・組織・地域の数だけ選択肢やヒントがある。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ja-JP" altLang="en-US" sz="4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繋ぐ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こと・</a:t>
            </a:r>
            <a:r>
              <a:rPr lang="ja-JP" altLang="en-US" sz="4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繋がる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ことが民生委員活動。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885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62682B-2D96-6BC9-4351-EA4559BD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①窓口の一本化による“つなぎ”の円滑化　　　</a:t>
            </a:r>
            <a:b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（戸田市）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E9F4B2-8956-3581-6F79-FDE348543C42}"/>
              </a:ext>
            </a:extLst>
          </p:cNvPr>
          <p:cNvSpPr txBox="1"/>
          <p:nvPr/>
        </p:nvSpPr>
        <p:spPr>
          <a:xfrm>
            <a:off x="838200" y="4155436"/>
            <a:ext cx="10391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★ポイント</a:t>
            </a:r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コミュニティソーシャルワーカーとの</a:t>
            </a:r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協働により、それぞれの専門性を活かした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支援体制を構築。</a:t>
            </a:r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E8564838-DA06-654C-3DFF-0C11018507F1}"/>
              </a:ext>
            </a:extLst>
          </p:cNvPr>
          <p:cNvSpPr/>
          <p:nvPr/>
        </p:nvSpPr>
        <p:spPr>
          <a:xfrm>
            <a:off x="185737" y="1728787"/>
            <a:ext cx="2364581" cy="21859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民生委員</a:t>
            </a:r>
          </a:p>
        </p:txBody>
      </p:sp>
      <p:sp>
        <p:nvSpPr>
          <p:cNvPr id="5" name="乗算記号 4">
            <a:extLst>
              <a:ext uri="{FF2B5EF4-FFF2-40B4-BE49-F238E27FC236}">
                <a16:creationId xmlns:a16="http://schemas.microsoft.com/office/drawing/2014/main" id="{6DC248E7-74B5-5B14-031D-1F701AB7E28A}"/>
              </a:ext>
            </a:extLst>
          </p:cNvPr>
          <p:cNvSpPr>
            <a:spLocks/>
          </p:cNvSpPr>
          <p:nvPr/>
        </p:nvSpPr>
        <p:spPr>
          <a:xfrm>
            <a:off x="2731836" y="2349000"/>
            <a:ext cx="1080000" cy="1080000"/>
          </a:xfrm>
          <a:prstGeom prst="mathMultiply">
            <a:avLst/>
          </a:prstGeom>
          <a:solidFill>
            <a:schemeClr val="tx1"/>
          </a:solidFill>
          <a:ln w="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9EF293B-D7C8-4A55-AC6B-FFAB8057A92C}"/>
              </a:ext>
            </a:extLst>
          </p:cNvPr>
          <p:cNvSpPr/>
          <p:nvPr/>
        </p:nvSpPr>
        <p:spPr>
          <a:xfrm>
            <a:off x="4075504" y="1914524"/>
            <a:ext cx="2243137" cy="18145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コミュニティ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ソーシャル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ワーカー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次の値と等しい 6">
            <a:extLst>
              <a:ext uri="{FF2B5EF4-FFF2-40B4-BE49-F238E27FC236}">
                <a16:creationId xmlns:a16="http://schemas.microsoft.com/office/drawing/2014/main" id="{8214FBF6-CAA3-174B-2D8B-D57FF81D3C3F}"/>
              </a:ext>
            </a:extLst>
          </p:cNvPr>
          <p:cNvSpPr/>
          <p:nvPr/>
        </p:nvSpPr>
        <p:spPr>
          <a:xfrm>
            <a:off x="6582310" y="2446873"/>
            <a:ext cx="1114425" cy="88425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1E4191D9-3DE4-CA7D-CC7A-65A5D2A010C6}"/>
              </a:ext>
            </a:extLst>
          </p:cNvPr>
          <p:cNvSpPr/>
          <p:nvPr/>
        </p:nvSpPr>
        <p:spPr>
          <a:xfrm>
            <a:off x="8175915" y="1766255"/>
            <a:ext cx="3830348" cy="2245489"/>
          </a:xfrm>
          <a:prstGeom prst="roundRect">
            <a:avLst>
              <a:gd name="adj" fmla="val 18576"/>
            </a:avLst>
          </a:prstGeom>
          <a:solidFill>
            <a:srgbClr val="7030A0">
              <a:alpha val="6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互いの長所を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活かした支援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050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/>
          <p:cNvSpPr/>
          <p:nvPr/>
        </p:nvSpPr>
        <p:spPr>
          <a:xfrm rot="20477070">
            <a:off x="350967" y="619325"/>
            <a:ext cx="11279750" cy="514448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43" y="90724"/>
            <a:ext cx="2234565" cy="223456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48" y="-344345"/>
            <a:ext cx="3971767" cy="397176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36" y="1916932"/>
            <a:ext cx="2421811" cy="254927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88" y="1180829"/>
            <a:ext cx="1803400" cy="18034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7" y="2976949"/>
            <a:ext cx="2907935" cy="3131020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1356895" y="6168929"/>
            <a:ext cx="1541417" cy="611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/>
              <a:t>地域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226717" y="3161006"/>
            <a:ext cx="1798446" cy="13206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大丈夫？</a:t>
            </a:r>
          </a:p>
        </p:txBody>
      </p:sp>
      <p:sp>
        <p:nvSpPr>
          <p:cNvPr id="21" name="右矢印 20"/>
          <p:cNvSpPr/>
          <p:nvPr/>
        </p:nvSpPr>
        <p:spPr>
          <a:xfrm>
            <a:off x="4779936" y="5762410"/>
            <a:ext cx="2421810" cy="853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044885" y="4977739"/>
            <a:ext cx="18919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/>
              <a:t>相談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8658676" y="5893363"/>
            <a:ext cx="2701891" cy="77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5400" b="1" dirty="0"/>
              <a:t>ＣＳＷ</a:t>
            </a:r>
          </a:p>
        </p:txBody>
      </p:sp>
      <p:sp>
        <p:nvSpPr>
          <p:cNvPr id="27" name="上矢印 26"/>
          <p:cNvSpPr/>
          <p:nvPr/>
        </p:nvSpPr>
        <p:spPr>
          <a:xfrm rot="18764770">
            <a:off x="7492521" y="2775657"/>
            <a:ext cx="1689169" cy="15308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8742736" y="2182236"/>
            <a:ext cx="1891912" cy="1297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/>
              <a:t>訪問</a:t>
            </a:r>
            <a:endParaRPr kumimoji="1" lang="en-US" altLang="ja-JP" sz="4800" b="1" dirty="0"/>
          </a:p>
        </p:txBody>
      </p:sp>
      <p:sp>
        <p:nvSpPr>
          <p:cNvPr id="30" name="正方形/長方形 29"/>
          <p:cNvSpPr/>
          <p:nvPr/>
        </p:nvSpPr>
        <p:spPr>
          <a:xfrm>
            <a:off x="908155" y="1409825"/>
            <a:ext cx="213371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rgbClr val="FF0000"/>
                </a:solidFill>
              </a:rPr>
              <a:t>地域支援</a:t>
            </a:r>
          </a:p>
        </p:txBody>
      </p:sp>
      <p:sp>
        <p:nvSpPr>
          <p:cNvPr id="5" name="下カーブ矢印 4"/>
          <p:cNvSpPr/>
          <p:nvPr/>
        </p:nvSpPr>
        <p:spPr>
          <a:xfrm rot="19496932">
            <a:off x="63986" y="645516"/>
            <a:ext cx="3428422" cy="152562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794" y="3241334"/>
            <a:ext cx="2042062" cy="265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3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3" grpId="0"/>
      <p:bldP spid="27" grpId="0" animBg="1"/>
      <p:bldP spid="28" grpId="0"/>
      <p:bldP spid="30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179ECD-71A3-3557-8387-54B694311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CSW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との連携事例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6849258-A860-8996-60DA-1C0CE4D76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つなぎ先に困ったら、迷わず</a:t>
            </a: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CSW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へ！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⇒</a:t>
            </a:r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迷わない</a:t>
            </a:r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悩まない</a:t>
            </a:r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抱え込まない</a:t>
            </a:r>
            <a:endParaRPr lang="en-US" altLang="ja-JP" sz="5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42950" indent="-742950">
              <a:buFont typeface="+mj-ea"/>
              <a:buAutoNum type="circleNumDbPlain" startAt="2"/>
            </a:pP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地区定例会で事例検討しアドバイスをもらえる。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⇒</a:t>
            </a:r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事例・制度・対応をその場で理解</a:t>
            </a:r>
            <a:endParaRPr lang="en-US" altLang="ja-JP" sz="5400" b="1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42950" indent="-742950">
              <a:buFont typeface="+mj-ea"/>
              <a:buAutoNum type="circleNumDbPlain" startAt="2"/>
            </a:pP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buFont typeface="+mj-ea"/>
              <a:buAutoNum type="circleNumDbPlain" startAt="2"/>
            </a:pPr>
            <a:endPara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6238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E8564838-DA06-654C-3DFF-0C11018507F1}"/>
              </a:ext>
            </a:extLst>
          </p:cNvPr>
          <p:cNvSpPr/>
          <p:nvPr/>
        </p:nvSpPr>
        <p:spPr>
          <a:xfrm>
            <a:off x="157163" y="1728787"/>
            <a:ext cx="2393155" cy="21859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民生委員</a:t>
            </a:r>
          </a:p>
        </p:txBody>
      </p:sp>
      <p:sp>
        <p:nvSpPr>
          <p:cNvPr id="5" name="乗算記号 4">
            <a:extLst>
              <a:ext uri="{FF2B5EF4-FFF2-40B4-BE49-F238E27FC236}">
                <a16:creationId xmlns:a16="http://schemas.microsoft.com/office/drawing/2014/main" id="{6DC248E7-74B5-5B14-031D-1F701AB7E28A}"/>
              </a:ext>
            </a:extLst>
          </p:cNvPr>
          <p:cNvSpPr>
            <a:spLocks/>
          </p:cNvSpPr>
          <p:nvPr/>
        </p:nvSpPr>
        <p:spPr>
          <a:xfrm>
            <a:off x="2731836" y="2349000"/>
            <a:ext cx="1080000" cy="1080000"/>
          </a:xfrm>
          <a:prstGeom prst="mathMultiply">
            <a:avLst/>
          </a:prstGeom>
          <a:solidFill>
            <a:schemeClr val="tx1"/>
          </a:solidFill>
          <a:ln w="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9EF293B-D7C8-4A55-AC6B-FFAB8057A92C}"/>
              </a:ext>
            </a:extLst>
          </p:cNvPr>
          <p:cNvSpPr/>
          <p:nvPr/>
        </p:nvSpPr>
        <p:spPr>
          <a:xfrm>
            <a:off x="3993354" y="1981743"/>
            <a:ext cx="2243137" cy="18145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実例ベースの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研修と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意見交換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次の値と等しい 6">
            <a:extLst>
              <a:ext uri="{FF2B5EF4-FFF2-40B4-BE49-F238E27FC236}">
                <a16:creationId xmlns:a16="http://schemas.microsoft.com/office/drawing/2014/main" id="{8214FBF6-CAA3-174B-2D8B-D57FF81D3C3F}"/>
              </a:ext>
            </a:extLst>
          </p:cNvPr>
          <p:cNvSpPr/>
          <p:nvPr/>
        </p:nvSpPr>
        <p:spPr>
          <a:xfrm>
            <a:off x="6418009" y="2446874"/>
            <a:ext cx="1114425" cy="88425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1E4191D9-3DE4-CA7D-CC7A-65A5D2A010C6}"/>
              </a:ext>
            </a:extLst>
          </p:cNvPr>
          <p:cNvSpPr/>
          <p:nvPr/>
        </p:nvSpPr>
        <p:spPr>
          <a:xfrm>
            <a:off x="7874630" y="1770832"/>
            <a:ext cx="4170867" cy="2245489"/>
          </a:xfrm>
          <a:prstGeom prst="roundRect">
            <a:avLst>
              <a:gd name="adj" fmla="val 18576"/>
            </a:avLst>
          </a:prstGeom>
          <a:solidFill>
            <a:srgbClr val="7030A0">
              <a:alpha val="6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過去の成功から学び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支援の幅と可能性を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拡げる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89ED34AF-A73B-A20A-284B-7E283EC718B9}"/>
              </a:ext>
            </a:extLst>
          </p:cNvPr>
          <p:cNvSpPr txBox="1">
            <a:spLocks/>
          </p:cNvSpPr>
          <p:nvPr/>
        </p:nvSpPr>
        <p:spPr>
          <a:xfrm>
            <a:off x="838200" y="297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②実際の事例を再検討して組織の学びに</a:t>
            </a:r>
            <a:b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（熊谷市）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34D6AB-7443-114E-665D-471A882FE72B}"/>
              </a:ext>
            </a:extLst>
          </p:cNvPr>
          <p:cNvSpPr txBox="1"/>
          <p:nvPr/>
        </p:nvSpPr>
        <p:spPr>
          <a:xfrm>
            <a:off x="157163" y="3944525"/>
            <a:ext cx="118883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★ポイント</a:t>
            </a:r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実際に“市内”で“民生委員・児童委員”が扱った案件を用いて、今後の類似事案に対応する。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また正解のない支援方法について</a:t>
            </a:r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他の委員と意見交換し知識や考え方の幅を拡げる。</a:t>
            </a:r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6095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453CD9C-8CE7-6E9F-3473-153ED272B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00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E8564838-DA06-654C-3DFF-0C11018507F1}"/>
              </a:ext>
            </a:extLst>
          </p:cNvPr>
          <p:cNvSpPr/>
          <p:nvPr/>
        </p:nvSpPr>
        <p:spPr>
          <a:xfrm>
            <a:off x="157163" y="1797139"/>
            <a:ext cx="2393155" cy="21859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主任児童</a:t>
            </a:r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委員</a:t>
            </a:r>
          </a:p>
        </p:txBody>
      </p:sp>
      <p:sp>
        <p:nvSpPr>
          <p:cNvPr id="5" name="乗算記号 4">
            <a:extLst>
              <a:ext uri="{FF2B5EF4-FFF2-40B4-BE49-F238E27FC236}">
                <a16:creationId xmlns:a16="http://schemas.microsoft.com/office/drawing/2014/main" id="{6DC248E7-74B5-5B14-031D-1F701AB7E28A}"/>
              </a:ext>
            </a:extLst>
          </p:cNvPr>
          <p:cNvSpPr>
            <a:spLocks/>
          </p:cNvSpPr>
          <p:nvPr/>
        </p:nvSpPr>
        <p:spPr>
          <a:xfrm>
            <a:off x="2602257" y="2380748"/>
            <a:ext cx="1080000" cy="1080000"/>
          </a:xfrm>
          <a:prstGeom prst="mathMultiply">
            <a:avLst/>
          </a:prstGeom>
          <a:solidFill>
            <a:schemeClr val="tx1"/>
          </a:solidFill>
          <a:ln w="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9EF293B-D7C8-4A55-AC6B-FFAB8057A92C}"/>
              </a:ext>
            </a:extLst>
          </p:cNvPr>
          <p:cNvSpPr/>
          <p:nvPr/>
        </p:nvSpPr>
        <p:spPr>
          <a:xfrm>
            <a:off x="3773895" y="2013492"/>
            <a:ext cx="2619758" cy="18145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支援団体と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合同研修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意見交換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次の値と等しい 6">
            <a:extLst>
              <a:ext uri="{FF2B5EF4-FFF2-40B4-BE49-F238E27FC236}">
                <a16:creationId xmlns:a16="http://schemas.microsoft.com/office/drawing/2014/main" id="{8214FBF6-CAA3-174B-2D8B-D57FF81D3C3F}"/>
              </a:ext>
            </a:extLst>
          </p:cNvPr>
          <p:cNvSpPr/>
          <p:nvPr/>
        </p:nvSpPr>
        <p:spPr>
          <a:xfrm>
            <a:off x="6576929" y="2478622"/>
            <a:ext cx="1114425" cy="88425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1E4191D9-3DE4-CA7D-CC7A-65A5D2A010C6}"/>
              </a:ext>
            </a:extLst>
          </p:cNvPr>
          <p:cNvSpPr/>
          <p:nvPr/>
        </p:nvSpPr>
        <p:spPr>
          <a:xfrm>
            <a:off x="7874630" y="1770832"/>
            <a:ext cx="4170867" cy="2245489"/>
          </a:xfrm>
          <a:prstGeom prst="roundRect">
            <a:avLst>
              <a:gd name="adj" fmla="val 18576"/>
            </a:avLst>
          </a:prstGeom>
          <a:solidFill>
            <a:srgbClr val="7030A0">
              <a:alpha val="6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共通の社会問題から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それぞれの活動を理解し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連携の在り方を見つける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89ED34AF-A73B-A20A-284B-7E283EC718B9}"/>
              </a:ext>
            </a:extLst>
          </p:cNvPr>
          <p:cNvSpPr txBox="1">
            <a:spLocks/>
          </p:cNvSpPr>
          <p:nvPr/>
        </p:nvSpPr>
        <p:spPr>
          <a:xfrm>
            <a:off x="838200" y="297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③支援団体と合同研修し、一体的な支援へ</a:t>
            </a:r>
            <a:b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（埼玉県）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34D6AB-7443-114E-665D-471A882FE72B}"/>
              </a:ext>
            </a:extLst>
          </p:cNvPr>
          <p:cNvSpPr txBox="1"/>
          <p:nvPr/>
        </p:nvSpPr>
        <p:spPr>
          <a:xfrm>
            <a:off x="157163" y="4163513"/>
            <a:ext cx="118883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★ポイント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互いの支援地域が被っている同士でグループを組み関係づくり。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意見交換を通じて、お互いの日々の活動・支援における強み・連携の在り方を模索する。</a:t>
            </a:r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697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4E8CC3-B823-1ED6-50BE-CC3B3225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95" y="160337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実施概要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0834E3E9-0033-0F6D-DBF7-6200D5777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260" y="290966"/>
            <a:ext cx="4184045" cy="3138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746D4C-2AEC-FA74-A10A-54B518860BB3}"/>
              </a:ext>
            </a:extLst>
          </p:cNvPr>
          <p:cNvSpPr txBox="1"/>
          <p:nvPr/>
        </p:nvSpPr>
        <p:spPr>
          <a:xfrm>
            <a:off x="297695" y="1443841"/>
            <a:ext cx="11763676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テーマ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ヤングケアラー研修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「今を生きる子供たちへ共感と希望を」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参加者（リモート併用）</a:t>
            </a:r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各市町村代表</a:t>
            </a:r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主任児童委員</a:t>
            </a:r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彩の国子ども・若者支援ネットワーク支援員</a:t>
            </a:r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意見交換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現場で感じる問題の傾向・自身の活動・連携の在り方について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781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9F6238-237D-9FB6-34BB-A306265CE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1460"/>
            <a:ext cx="11506200" cy="6355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0" indent="0">
              <a:buNone/>
            </a:pP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ヤングケアラー研修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実施</a:t>
            </a:r>
            <a:endParaRPr kumimoji="1"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30000"/>
              </a:lnSpc>
              <a:buNone/>
            </a:pPr>
            <a:endParaRPr kumimoji="1"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0" indent="0">
              <a:buNone/>
            </a:pP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埼玉県地域包括ケア課との意見交換会</a:t>
            </a:r>
            <a:endParaRPr kumimoji="1"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30000"/>
              </a:lnSpc>
              <a:buNone/>
            </a:pPr>
            <a:endParaRPr kumimoji="1"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0" indent="0">
              <a:buNone/>
            </a:pP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県知事へヤングケアラーに寄り添える体制づくり要望</a:t>
            </a:r>
            <a:endParaRPr kumimoji="1"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30000"/>
              </a:lnSpc>
              <a:buNone/>
            </a:pPr>
            <a:endParaRPr kumimoji="1"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0" indent="0">
              <a:buNone/>
            </a:pP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埼玉県ヤングケアラー支援推進協議会設立</a:t>
            </a:r>
            <a:endParaRPr kumimoji="1"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AD3FE94-4312-7132-0EEF-45A54DA79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0"/>
            <a:ext cx="3962400" cy="264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7628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493</Words>
  <Application>Microsoft Office PowerPoint</Application>
  <PresentationFormat>ワイド画面</PresentationFormat>
  <Paragraphs>83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Meiryo UI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①窓口の一本化による“つなぎ”の円滑化　　　 　（戸田市）</vt:lpstr>
      <vt:lpstr>PowerPoint プレゼンテーション</vt:lpstr>
      <vt:lpstr>CSWとの連携事例</vt:lpstr>
      <vt:lpstr>PowerPoint プレゼンテーション</vt:lpstr>
      <vt:lpstr>PowerPoint プレゼンテーション</vt:lpstr>
      <vt:lpstr>PowerPoint プレゼンテーション</vt:lpstr>
      <vt:lpstr>実施概要</vt:lpstr>
      <vt:lpstr>PowerPoint プレゼンテーション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民生委員協議会 埼玉県</dc:creator>
  <cp:lastModifiedBy>民生委員協議会 埼玉県</cp:lastModifiedBy>
  <cp:revision>4</cp:revision>
  <cp:lastPrinted>2024-11-07T23:03:09Z</cp:lastPrinted>
  <dcterms:created xsi:type="dcterms:W3CDTF">2024-08-23T11:08:57Z</dcterms:created>
  <dcterms:modified xsi:type="dcterms:W3CDTF">2024-11-14T09:25:57Z</dcterms:modified>
</cp:coreProperties>
</file>