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09BFAE-6375-6FD4-E761-D607C9A23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10268"/>
            <a:ext cx="7766936" cy="1096899"/>
          </a:xfrm>
        </p:spPr>
        <p:txBody>
          <a:bodyPr/>
          <a:lstStyle/>
          <a:p>
            <a:pPr algn="l"/>
            <a:r>
              <a:rPr kumimoji="1" lang="ja-JP" altLang="en-US" dirty="0">
                <a:solidFill>
                  <a:schemeClr val="tx1"/>
                </a:solidFill>
              </a:rPr>
              <a:t>寄居町の現況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00E1EA-7BC3-B041-2302-CE92F6DD8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4599" y="4050833"/>
            <a:ext cx="6759403" cy="903443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組織の現況調査報告を踏まえて</a:t>
            </a:r>
          </a:p>
        </p:txBody>
      </p:sp>
    </p:spTree>
    <p:extLst>
      <p:ext uri="{BB962C8B-B14F-4D97-AF65-F5344CB8AC3E}">
        <p14:creationId xmlns:p14="http://schemas.microsoft.com/office/powerpoint/2010/main" val="309132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019DE2-8751-A49F-8FB8-8E37AAE28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5106"/>
          </a:xfrm>
        </p:spPr>
        <p:txBody>
          <a:bodyPr/>
          <a:lstStyle/>
          <a:p>
            <a:r>
              <a:rPr lang="ja-JP" altLang="en-US" dirty="0">
                <a:solidFill>
                  <a:schemeClr val="tx1"/>
                </a:solidFill>
              </a:rPr>
              <a:t>地域の概況　寄居町の場合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AF74D1ED-63DC-4148-AB4C-A76EA2F809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386484"/>
              </p:ext>
            </p:extLst>
          </p:nvPr>
        </p:nvGraphicFramePr>
        <p:xfrm>
          <a:off x="677334" y="1216196"/>
          <a:ext cx="9139021" cy="4205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2290">
                  <a:extLst>
                    <a:ext uri="{9D8B030D-6E8A-4147-A177-3AD203B41FA5}">
                      <a16:colId xmlns:a16="http://schemas.microsoft.com/office/drawing/2014/main" val="1935846815"/>
                    </a:ext>
                  </a:extLst>
                </a:gridCol>
                <a:gridCol w="2522586">
                  <a:extLst>
                    <a:ext uri="{9D8B030D-6E8A-4147-A177-3AD203B41FA5}">
                      <a16:colId xmlns:a16="http://schemas.microsoft.com/office/drawing/2014/main" val="1266272781"/>
                    </a:ext>
                  </a:extLst>
                </a:gridCol>
                <a:gridCol w="2522586">
                  <a:extLst>
                    <a:ext uri="{9D8B030D-6E8A-4147-A177-3AD203B41FA5}">
                      <a16:colId xmlns:a16="http://schemas.microsoft.com/office/drawing/2014/main" val="682640308"/>
                    </a:ext>
                  </a:extLst>
                </a:gridCol>
                <a:gridCol w="1801559">
                  <a:extLst>
                    <a:ext uri="{9D8B030D-6E8A-4147-A177-3AD203B41FA5}">
                      <a16:colId xmlns:a16="http://schemas.microsoft.com/office/drawing/2014/main" val="3930943258"/>
                    </a:ext>
                  </a:extLst>
                </a:gridCol>
              </a:tblGrid>
              <a:tr h="58203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令和６年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　平成２９年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増減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86585"/>
                  </a:ext>
                </a:extLst>
              </a:tr>
              <a:tr h="3538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dirty="0"/>
                        <a:t>人口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31,675 </a:t>
                      </a:r>
                      <a:r>
                        <a:rPr kumimoji="1" lang="ja-JP" altLang="en-US" sz="2400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34,140 </a:t>
                      </a:r>
                      <a:r>
                        <a:rPr kumimoji="1" lang="ja-JP" altLang="en-US" sz="2400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809846"/>
                  </a:ext>
                </a:extLst>
              </a:tr>
              <a:tr h="78741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2400" dirty="0"/>
                        <a:t>世帯数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en-US" altLang="ja-JP" sz="2400" dirty="0"/>
                        <a:t>15,169</a:t>
                      </a:r>
                      <a:r>
                        <a:rPr kumimoji="1" lang="ja-JP" altLang="en-US" sz="2400" dirty="0"/>
                        <a:t> 世帯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en-US" altLang="ja-JP" sz="2400" dirty="0"/>
                        <a:t>14,397 </a:t>
                      </a:r>
                      <a:r>
                        <a:rPr kumimoji="1" lang="ja-JP" altLang="en-US" sz="2400" dirty="0"/>
                        <a:t>世帯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464562"/>
                  </a:ext>
                </a:extLst>
              </a:tr>
              <a:tr h="7431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dirty="0"/>
                        <a:t>年少人口数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9.0%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10.43%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7811"/>
                  </a:ext>
                </a:extLst>
              </a:tr>
              <a:tr h="74311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2400" dirty="0"/>
                        <a:t>高齢化率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en-US" altLang="ja-JP" sz="2400" dirty="0"/>
                        <a:t>35.30%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en-US" altLang="ja-JP" sz="2400" dirty="0"/>
                        <a:t>30.92%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907653"/>
                  </a:ext>
                </a:extLst>
              </a:tr>
              <a:tr h="74311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2400" dirty="0"/>
                        <a:t>被保護世帯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en-US" altLang="ja-JP" sz="2400" dirty="0"/>
                        <a:t>456 </a:t>
                      </a:r>
                      <a:r>
                        <a:rPr kumimoji="1" lang="ja-JP" altLang="en-US" sz="2400" dirty="0"/>
                        <a:t>世帯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en-US" altLang="ja-JP" sz="2400" dirty="0"/>
                        <a:t>395 </a:t>
                      </a:r>
                      <a:r>
                        <a:rPr kumimoji="1" lang="ja-JP" altLang="en-US" sz="2400" dirty="0"/>
                        <a:t>世帯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054015"/>
                  </a:ext>
                </a:extLst>
              </a:tr>
            </a:tbl>
          </a:graphicData>
        </a:graphic>
      </p:graphicFrame>
      <p:sp>
        <p:nvSpPr>
          <p:cNvPr id="6" name="矢印: 右 5">
            <a:extLst>
              <a:ext uri="{FF2B5EF4-FFF2-40B4-BE49-F238E27FC236}">
                <a16:creationId xmlns:a16="http://schemas.microsoft.com/office/drawing/2014/main" id="{7A371AD6-54BB-C91E-7601-2CFDEA1763FF}"/>
              </a:ext>
            </a:extLst>
          </p:cNvPr>
          <p:cNvSpPr/>
          <p:nvPr/>
        </p:nvSpPr>
        <p:spPr>
          <a:xfrm rot="1962680">
            <a:off x="8803802" y="2034418"/>
            <a:ext cx="309282" cy="28238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9619B4CD-6E04-50BF-C6D0-7D4C76DCAEFE}"/>
              </a:ext>
            </a:extLst>
          </p:cNvPr>
          <p:cNvSpPr/>
          <p:nvPr/>
        </p:nvSpPr>
        <p:spPr>
          <a:xfrm rot="1962680">
            <a:off x="8721769" y="3490637"/>
            <a:ext cx="309282" cy="28238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矢印: 上 7">
            <a:extLst>
              <a:ext uri="{FF2B5EF4-FFF2-40B4-BE49-F238E27FC236}">
                <a16:creationId xmlns:a16="http://schemas.microsoft.com/office/drawing/2014/main" id="{F4FFBB39-9435-5A2A-13FA-B59554318C3D}"/>
              </a:ext>
            </a:extLst>
          </p:cNvPr>
          <p:cNvSpPr/>
          <p:nvPr/>
        </p:nvSpPr>
        <p:spPr>
          <a:xfrm>
            <a:off x="8627640" y="2549743"/>
            <a:ext cx="611842" cy="474056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上 8">
            <a:extLst>
              <a:ext uri="{FF2B5EF4-FFF2-40B4-BE49-F238E27FC236}">
                <a16:creationId xmlns:a16="http://schemas.microsoft.com/office/drawing/2014/main" id="{63BAD99C-6603-FF56-A91B-64DFEF5FF016}"/>
              </a:ext>
            </a:extLst>
          </p:cNvPr>
          <p:cNvSpPr/>
          <p:nvPr/>
        </p:nvSpPr>
        <p:spPr>
          <a:xfrm>
            <a:off x="8663511" y="4099693"/>
            <a:ext cx="611842" cy="47405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矢印: 上 9">
            <a:extLst>
              <a:ext uri="{FF2B5EF4-FFF2-40B4-BE49-F238E27FC236}">
                <a16:creationId xmlns:a16="http://schemas.microsoft.com/office/drawing/2014/main" id="{8F566636-011F-6091-AF4C-0CC15FC6ABF0}"/>
              </a:ext>
            </a:extLst>
          </p:cNvPr>
          <p:cNvSpPr/>
          <p:nvPr/>
        </p:nvSpPr>
        <p:spPr>
          <a:xfrm>
            <a:off x="8652522" y="4795927"/>
            <a:ext cx="611842" cy="474056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6423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BF3C74-4014-1451-9D97-61FC304E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9235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民児協の構成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55E4F29F-6FB8-11D5-FBD6-BBAFDDBE3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840489"/>
              </p:ext>
            </p:extLst>
          </p:nvPr>
        </p:nvGraphicFramePr>
        <p:xfrm>
          <a:off x="672353" y="1703387"/>
          <a:ext cx="8601649" cy="4305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415">
                  <a:extLst>
                    <a:ext uri="{9D8B030D-6E8A-4147-A177-3AD203B41FA5}">
                      <a16:colId xmlns:a16="http://schemas.microsoft.com/office/drawing/2014/main" val="4280439420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568645179"/>
                    </a:ext>
                  </a:extLst>
                </a:gridCol>
                <a:gridCol w="1640107">
                  <a:extLst>
                    <a:ext uri="{9D8B030D-6E8A-4147-A177-3AD203B41FA5}">
                      <a16:colId xmlns:a16="http://schemas.microsoft.com/office/drawing/2014/main" val="1065560579"/>
                    </a:ext>
                  </a:extLst>
                </a:gridCol>
                <a:gridCol w="2658049">
                  <a:extLst>
                    <a:ext uri="{9D8B030D-6E8A-4147-A177-3AD203B41FA5}">
                      <a16:colId xmlns:a16="http://schemas.microsoft.com/office/drawing/2014/main" val="1089317563"/>
                    </a:ext>
                  </a:extLst>
                </a:gridCol>
              </a:tblGrid>
              <a:tr h="9222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定数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現員数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欠員数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その他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072332"/>
                  </a:ext>
                </a:extLst>
              </a:tr>
              <a:tr h="92222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民生委員</a:t>
                      </a:r>
                      <a:endParaRPr kumimoji="1" lang="en-US" altLang="ja-JP" sz="2400" dirty="0"/>
                    </a:p>
                    <a:p>
                      <a:endParaRPr kumimoji="1" lang="en-US" altLang="ja-JP" dirty="0"/>
                    </a:p>
                    <a:p>
                      <a:pPr algn="r"/>
                      <a:r>
                        <a:rPr kumimoji="1" lang="ja-JP" altLang="en-US" sz="2400" dirty="0"/>
                        <a:t>７３人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sz="2400" dirty="0"/>
                        <a:t>７３人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sz="2400" dirty="0"/>
                        <a:t>なし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71062"/>
                  </a:ext>
                </a:extLst>
              </a:tr>
              <a:tr h="1023677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主任児童委員</a:t>
                      </a:r>
                      <a:endParaRPr kumimoji="1" lang="en-US" altLang="ja-JP" sz="2400" dirty="0"/>
                    </a:p>
                    <a:p>
                      <a:endParaRPr kumimoji="1" lang="en-US" altLang="ja-JP" dirty="0"/>
                    </a:p>
                    <a:p>
                      <a:pPr algn="r"/>
                      <a:r>
                        <a:rPr kumimoji="1" lang="ja-JP" altLang="en-US" sz="2400" dirty="0"/>
                        <a:t>３人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sz="2400" dirty="0"/>
                        <a:t>３人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/>
                        <a:t>なし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343978"/>
                  </a:ext>
                </a:extLst>
              </a:tr>
              <a:tr h="92222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協力員等</a:t>
                      </a:r>
                      <a:endParaRPr kumimoji="1" lang="en-US" altLang="ja-JP" sz="2400" dirty="0"/>
                    </a:p>
                    <a:p>
                      <a:endParaRPr kumimoji="1" lang="en-US" altLang="ja-JP" dirty="0"/>
                    </a:p>
                    <a:p>
                      <a:pPr algn="r"/>
                      <a:r>
                        <a:rPr kumimoji="1" lang="ja-JP" altLang="en-US" sz="2400" dirty="0"/>
                        <a:t>福祉委員？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　　</a:t>
                      </a:r>
                      <a:r>
                        <a:rPr kumimoji="1" lang="ja-JP" altLang="en-US" sz="2400" dirty="0"/>
                        <a:t>　 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dirty="0"/>
                    </a:p>
                    <a:p>
                      <a:pPr algn="ctr"/>
                      <a:r>
                        <a:rPr kumimoji="1" lang="ja-JP" altLang="en-US" sz="2400" dirty="0"/>
                        <a:t>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社協・</a:t>
                      </a:r>
                      <a:r>
                        <a:rPr kumimoji="1" lang="en-US" altLang="ja-JP" sz="2400" dirty="0"/>
                        <a:t>367</a:t>
                      </a:r>
                      <a:r>
                        <a:rPr kumimoji="1" lang="ja-JP" altLang="en-US" sz="2400" dirty="0"/>
                        <a:t>人？</a:t>
                      </a:r>
                    </a:p>
                    <a:p>
                      <a:pPr algn="r"/>
                      <a:r>
                        <a:rPr kumimoji="1" lang="en-US" altLang="ja-JP" sz="2400" dirty="0"/>
                        <a:t>(H29)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37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8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CB316-ED1E-74B2-77AC-C0243B0B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8212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活動状況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DB4B99-022E-3D95-ADC5-E615277E3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0201"/>
            <a:ext cx="8596668" cy="46481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600" dirty="0"/>
              <a:t>部会の設置</a:t>
            </a:r>
          </a:p>
          <a:p>
            <a:pPr marL="0" indent="0">
              <a:buNone/>
            </a:pPr>
            <a:r>
              <a:rPr kumimoji="1" lang="ja-JP" altLang="en-US" sz="2600" dirty="0"/>
              <a:t>　・生活保護部会　・児童福祉部会　</a:t>
            </a:r>
            <a:endParaRPr kumimoji="1"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　</a:t>
            </a:r>
            <a:r>
              <a:rPr kumimoji="1" lang="ja-JP" altLang="en-US" sz="2600" dirty="0"/>
              <a:t>・障がい者部会　・高齢者部会</a:t>
            </a:r>
          </a:p>
          <a:p>
            <a:pPr marL="0" indent="0">
              <a:buNone/>
            </a:pPr>
            <a:endParaRPr lang="ja-JP" altLang="en-US" sz="2600" dirty="0"/>
          </a:p>
          <a:p>
            <a:pPr marL="0" indent="0">
              <a:buNone/>
            </a:pPr>
            <a:r>
              <a:rPr kumimoji="1" lang="ja-JP" altLang="en-US" sz="2600" dirty="0"/>
              <a:t>広報活動　なし？</a:t>
            </a:r>
            <a:endParaRPr kumimoji="1" lang="en-US" altLang="ja-JP" sz="2600" dirty="0"/>
          </a:p>
          <a:p>
            <a:pPr marL="0" indent="0">
              <a:buNone/>
            </a:pPr>
            <a:endParaRPr lang="en-US" altLang="ja-JP" sz="2600" dirty="0"/>
          </a:p>
          <a:p>
            <a:pPr marL="0" indent="0">
              <a:buNone/>
            </a:pPr>
            <a:r>
              <a:rPr kumimoji="1" lang="ja-JP" altLang="en-US" sz="2600" dirty="0"/>
              <a:t>行政からの活動に必要な情報提供・共有</a:t>
            </a:r>
          </a:p>
          <a:p>
            <a:pPr marL="0" indent="0">
              <a:buNone/>
            </a:pPr>
            <a:r>
              <a:rPr lang="ja-JP" altLang="en-US" sz="2600" dirty="0"/>
              <a:t>　・障がい者・児　・生保受給者（Ｒ</a:t>
            </a:r>
            <a:r>
              <a:rPr lang="en-US" altLang="ja-JP" sz="2600" dirty="0"/>
              <a:t>6</a:t>
            </a:r>
            <a:r>
              <a:rPr lang="ja-JP" altLang="en-US" sz="2600" dirty="0"/>
              <a:t>　Ｈ</a:t>
            </a:r>
            <a:r>
              <a:rPr lang="en-US" altLang="ja-JP" sz="2600" dirty="0"/>
              <a:t>29</a:t>
            </a:r>
            <a:r>
              <a:rPr lang="ja-JP" altLang="en-US" sz="2600" dirty="0"/>
              <a:t>）</a:t>
            </a:r>
            <a:endParaRPr lang="en-US" altLang="ja-JP" sz="2600" dirty="0"/>
          </a:p>
          <a:p>
            <a:pPr marL="0" indent="0">
              <a:buNone/>
            </a:pPr>
            <a:r>
              <a:rPr kumimoji="1" lang="ja-JP" altLang="en-US" sz="2600" dirty="0"/>
              <a:t>　</a:t>
            </a:r>
            <a:r>
              <a:rPr lang="ja-JP" altLang="en-US" sz="2600" dirty="0"/>
              <a:t>◎単身高齢者（Ｒ</a:t>
            </a:r>
            <a:r>
              <a:rPr lang="en-US" altLang="ja-JP" sz="2600" dirty="0"/>
              <a:t>6</a:t>
            </a:r>
            <a:r>
              <a:rPr lang="ja-JP" altLang="en-US" sz="2600" dirty="0"/>
              <a:t>）</a:t>
            </a:r>
          </a:p>
          <a:p>
            <a:pPr marL="0" indent="0">
              <a:buNone/>
            </a:pPr>
            <a:r>
              <a:rPr lang="ja-JP" altLang="en-US" sz="2200" dirty="0"/>
              <a:t>　　</a:t>
            </a:r>
            <a:r>
              <a:rPr lang="en-US" altLang="ja-JP" sz="2200" dirty="0"/>
              <a:t>※</a:t>
            </a:r>
            <a:r>
              <a:rPr lang="ja-JP" altLang="en-US" sz="2200" dirty="0"/>
              <a:t>ひとり親世帯なし</a:t>
            </a:r>
            <a:endParaRPr kumimoji="1" lang="ja-JP" altLang="en-US" sz="2200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  <a:p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162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84DDB-5F74-06F3-F52A-7171EC10A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その他地域福祉に関する情報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7BD338-30E2-C738-9192-61525B2B4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1225"/>
            <a:ext cx="8596668" cy="43201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sz="2400" dirty="0"/>
              <a:t>・「うえたん号」による移動販売（Ｒ</a:t>
            </a:r>
            <a:r>
              <a:rPr kumimoji="1" lang="en-US" altLang="ja-JP" sz="2400" dirty="0"/>
              <a:t>6.10</a:t>
            </a:r>
            <a:r>
              <a:rPr kumimoji="1" lang="ja-JP" altLang="en-US" sz="2400" dirty="0"/>
              <a:t>～稼働）</a:t>
            </a:r>
          </a:p>
          <a:p>
            <a:pPr marL="0" indent="0">
              <a:buNone/>
            </a:pPr>
            <a:r>
              <a:rPr lang="ja-JP" altLang="en-US" sz="2400" dirty="0"/>
              <a:t>　　　</a:t>
            </a:r>
            <a:r>
              <a:rPr lang="ja-JP" altLang="en-US" sz="2400" dirty="0">
                <a:solidFill>
                  <a:schemeClr val="tx1"/>
                </a:solidFill>
              </a:rPr>
              <a:t>買い物難民の解消、高齢者等の利便性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rgbClr val="0070C0"/>
                </a:solidFill>
              </a:rPr>
              <a:t>　　　　</a:t>
            </a:r>
            <a:r>
              <a:rPr kumimoji="1" lang="ja-JP" altLang="en-US" sz="2400" dirty="0">
                <a:solidFill>
                  <a:srgbClr val="FF0000"/>
                </a:solidFill>
              </a:rPr>
              <a:t>＋</a:t>
            </a:r>
            <a:r>
              <a:rPr lang="ja-JP" altLang="en-US" sz="2400" dirty="0">
                <a:solidFill>
                  <a:srgbClr val="0070C0"/>
                </a:solidFill>
              </a:rPr>
              <a:t>高齢者等の交流及び健康増進機会を増やし、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rgbClr val="0070C0"/>
                </a:solidFill>
              </a:rPr>
              <a:t>　　　　   安心して暮らせるまちづくり</a:t>
            </a:r>
            <a:endParaRPr kumimoji="1" lang="en-US" altLang="ja-JP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kumimoji="1" lang="en-US" altLang="ja-JP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0070C0"/>
                </a:solidFill>
              </a:rPr>
              <a:t>　・</a:t>
            </a:r>
            <a:r>
              <a:rPr lang="ja-JP" altLang="en-US" sz="2400" dirty="0">
                <a:solidFill>
                  <a:schemeClr val="tx1"/>
                </a:solidFill>
              </a:rPr>
              <a:t>こども食堂＋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多世代交流食堂の運営　</a:t>
            </a:r>
            <a:endParaRPr lang="en-US" altLang="ja-JP" sz="2400" b="0" i="0" dirty="0">
              <a:solidFill>
                <a:srgbClr val="000000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　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町内３か所</a:t>
            </a:r>
            <a:r>
              <a:rPr lang="ja-JP" altLang="en-US" sz="2400" b="0" i="0" dirty="0">
                <a:solidFill>
                  <a:schemeClr val="tx1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（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オブスマスタンド、中央公民館</a:t>
            </a:r>
            <a:endParaRPr lang="en-US" altLang="ja-JP" sz="2400" b="0" i="0" dirty="0">
              <a:solidFill>
                <a:srgbClr val="000000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　　　　　　　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保健福祉総合センター</a:t>
            </a:r>
            <a:r>
              <a:rPr lang="ja-JP" altLang="en-US" sz="2400" b="0" i="0" dirty="0">
                <a:solidFill>
                  <a:schemeClr val="tx1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142003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228</Words>
  <Application>Microsoft Office PowerPoint</Application>
  <PresentationFormat>ワイド画面</PresentationFormat>
  <Paragraphs>72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</vt:lpstr>
      <vt:lpstr>Arial</vt:lpstr>
      <vt:lpstr>Trebuchet MS</vt:lpstr>
      <vt:lpstr>Wingdings 3</vt:lpstr>
      <vt:lpstr>ファセット</vt:lpstr>
      <vt:lpstr>寄居町の現況</vt:lpstr>
      <vt:lpstr>地域の概況　寄居町の場合</vt:lpstr>
      <vt:lpstr>民児協の構成</vt:lpstr>
      <vt:lpstr>活動状況</vt:lpstr>
      <vt:lpstr>その他地域福祉に関する情報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毅彦 清水</dc:creator>
  <cp:lastModifiedBy>毅彦 清水</cp:lastModifiedBy>
  <cp:revision>7</cp:revision>
  <dcterms:created xsi:type="dcterms:W3CDTF">2025-01-19T00:07:42Z</dcterms:created>
  <dcterms:modified xsi:type="dcterms:W3CDTF">2025-01-19T05:49:40Z</dcterms:modified>
</cp:coreProperties>
</file>